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1"/>
  </p:notesMasterIdLst>
  <p:handoutMasterIdLst>
    <p:handoutMasterId r:id="rId12"/>
  </p:handoutMasterIdLst>
  <p:sldIdLst>
    <p:sldId id="310" r:id="rId2"/>
    <p:sldId id="258" r:id="rId3"/>
    <p:sldId id="257" r:id="rId4"/>
    <p:sldId id="278" r:id="rId5"/>
    <p:sldId id="311" r:id="rId6"/>
    <p:sldId id="276" r:id="rId7"/>
    <p:sldId id="297" r:id="rId8"/>
    <p:sldId id="304" r:id="rId9"/>
    <p:sldId id="303" r:id="rId10"/>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7171"/>
    <a:srgbClr val="A1A1A1"/>
    <a:srgbClr val="AEAEAE"/>
    <a:srgbClr val="757575"/>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0951" autoAdjust="0"/>
  </p:normalViewPr>
  <p:slideViewPr>
    <p:cSldViewPr>
      <p:cViewPr varScale="1">
        <p:scale>
          <a:sx n="53" d="100"/>
          <a:sy n="53" d="100"/>
        </p:scale>
        <p:origin x="189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8" y="216"/>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055" tIns="47028" rIns="94055" bIns="47028"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4055" tIns="47028" rIns="94055" bIns="47028" rtlCol="0"/>
          <a:lstStyle>
            <a:lvl1pPr algn="r" eaLnBrk="0" hangingPunct="0">
              <a:defRPr sz="1200"/>
            </a:lvl1pPr>
          </a:lstStyle>
          <a:p>
            <a:pPr>
              <a:defRPr/>
            </a:pPr>
            <a:fld id="{2F9BD434-696E-47AE-ACFC-CD3E7EF80D38}" type="datetimeFigureOut">
              <a:rPr lang="en-US"/>
              <a:pPr>
                <a:defRPr/>
              </a:pPr>
              <a:t>2/13/2017</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4055" tIns="47028" rIns="94055" bIns="47028"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4055" tIns="47028" rIns="94055" bIns="47028" rtlCol="0" anchor="b"/>
          <a:lstStyle>
            <a:lvl1pPr algn="r" eaLnBrk="0" hangingPunct="0">
              <a:defRPr sz="1200"/>
            </a:lvl1pPr>
          </a:lstStyle>
          <a:p>
            <a:pPr>
              <a:defRPr/>
            </a:pPr>
            <a:fld id="{8FC9D2A3-9DCA-4250-A15B-0AACA99FAC6F}" type="slidenum">
              <a:rPr lang="en-US"/>
              <a:pPr>
                <a:defRPr/>
              </a:pPr>
              <a:t>‹#›</a:t>
            </a:fld>
            <a:endParaRPr lang="en-US"/>
          </a:p>
        </p:txBody>
      </p:sp>
    </p:spTree>
    <p:extLst>
      <p:ext uri="{BB962C8B-B14F-4D97-AF65-F5344CB8AC3E}">
        <p14:creationId xmlns:p14="http://schemas.microsoft.com/office/powerpoint/2010/main" val="48311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008438" y="0"/>
            <a:ext cx="3067050" cy="46990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8025" y="4457700"/>
            <a:ext cx="5661025" cy="422275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12225"/>
            <a:ext cx="3067050" cy="46990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008438" y="8912225"/>
            <a:ext cx="3067050" cy="46990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eaLnBrk="1" hangingPunct="1">
              <a:defRPr sz="1200">
                <a:latin typeface="Arial" pitchFamily="34" charset="0"/>
              </a:defRPr>
            </a:lvl1pPr>
          </a:lstStyle>
          <a:p>
            <a:pPr>
              <a:defRPr/>
            </a:pPr>
            <a:fld id="{E25B1F82-592E-4E96-A808-30B3B3303901}" type="slidenum">
              <a:rPr lang="en-US"/>
              <a:pPr>
                <a:defRPr/>
              </a:pPr>
              <a:t>‹#›</a:t>
            </a:fld>
            <a:endParaRPr lang="en-US"/>
          </a:p>
        </p:txBody>
      </p:sp>
    </p:spTree>
    <p:extLst>
      <p:ext uri="{BB962C8B-B14F-4D97-AF65-F5344CB8AC3E}">
        <p14:creationId xmlns:p14="http://schemas.microsoft.com/office/powerpoint/2010/main" val="2010820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97A0DA89-E210-4600-AC40-3F763C28EFAF}" type="slidenum">
              <a:rPr lang="en-US" smtClean="0">
                <a:latin typeface="Arial" charset="0"/>
              </a:rPr>
              <a:pPr/>
              <a:t>2</a:t>
            </a:fld>
            <a:endParaRPr lang="en-US" smtClean="0">
              <a:latin typeface="Arial" charset="0"/>
            </a:endParaRPr>
          </a:p>
        </p:txBody>
      </p:sp>
      <p:sp>
        <p:nvSpPr>
          <p:cNvPr id="20482" name="Rectangle 2"/>
          <p:cNvSpPr>
            <a:spLocks noGrp="1" noRot="1" noChangeAspect="1" noChangeArrowheads="1" noTextEdit="1"/>
          </p:cNvSpPr>
          <p:nvPr>
            <p:ph type="sldImg"/>
          </p:nvPr>
        </p:nvSpPr>
        <p:spPr>
          <a:xfrm>
            <a:off x="1346200" y="703263"/>
            <a:ext cx="3756025" cy="2816225"/>
          </a:xfrm>
          <a:ln/>
        </p:spPr>
      </p:sp>
      <p:sp>
        <p:nvSpPr>
          <p:cNvPr id="31748" name="Rectangle 3"/>
          <p:cNvSpPr>
            <a:spLocks noGrp="1" noChangeArrowheads="1"/>
          </p:cNvSpPr>
          <p:nvPr>
            <p:ph type="body" idx="1"/>
          </p:nvPr>
        </p:nvSpPr>
        <p:spPr>
          <a:xfrm>
            <a:off x="708025" y="3675063"/>
            <a:ext cx="5661025" cy="4222750"/>
          </a:xfrm>
          <a:ln/>
        </p:spPr>
        <p:txBody>
          <a:bodyPr/>
          <a:lstStyle/>
          <a:p>
            <a:pPr marL="705414" lvl="1" indent="-235138">
              <a:defRPr/>
            </a:pPr>
            <a:r>
              <a:rPr lang="en-US" sz="1400" b="1" dirty="0" smtClean="0"/>
              <a:t>Maintains normal ph in tissues</a:t>
            </a:r>
            <a:r>
              <a:rPr lang="en-US" sz="1400" b="1" dirty="0" smtClean="0">
                <a:solidFill>
                  <a:schemeClr val="bg1">
                    <a:lumMod val="75000"/>
                  </a:schemeClr>
                </a:solidFill>
              </a:rPr>
              <a:t>.  </a:t>
            </a:r>
            <a:r>
              <a:rPr lang="en-US" sz="1400" dirty="0" smtClean="0"/>
              <a:t>Blood proteins and solutes buffer  to prevent excessive or abrupt changes in blood ph</a:t>
            </a:r>
          </a:p>
          <a:p>
            <a:pPr marL="705414" lvl="1" indent="-235138">
              <a:defRPr/>
            </a:pPr>
            <a:r>
              <a:rPr lang="en-US" sz="1400" dirty="0" smtClean="0"/>
              <a:t>This could endanger normal cellular activities.</a:t>
            </a:r>
          </a:p>
          <a:p>
            <a:pPr marL="705414" lvl="1" indent="-235138">
              <a:defRPr/>
            </a:pPr>
            <a:r>
              <a:rPr lang="en-US" sz="1400" b="1" dirty="0" smtClean="0"/>
              <a:t>Maintains adequate fluid volume </a:t>
            </a:r>
            <a:r>
              <a:rPr lang="en-US" sz="1400" dirty="0" smtClean="0"/>
              <a:t>salts act to prevent excessive fluid loss, from blood stream  into tissues, to support efficient circulation to all areas</a:t>
            </a:r>
          </a:p>
          <a:p>
            <a:pPr marL="705414" lvl="1" indent="-235138">
              <a:defRPr/>
            </a:pPr>
            <a:r>
              <a:rPr lang="en-US" sz="1400" b="1" dirty="0" smtClean="0"/>
              <a:t>Prevents blood loss </a:t>
            </a:r>
            <a:r>
              <a:rPr lang="en-US" sz="1400" dirty="0" smtClean="0"/>
              <a:t>by clotting platelets and plasma proteins initiate clot formation, stopping blood loss</a:t>
            </a:r>
          </a:p>
          <a:p>
            <a:pPr marL="705414" lvl="1" indent="-235138">
              <a:defRPr/>
            </a:pPr>
            <a:r>
              <a:rPr lang="en-US" sz="1400" b="1" dirty="0" smtClean="0"/>
              <a:t>Prevention of Infection </a:t>
            </a:r>
            <a:r>
              <a:rPr lang="en-US" sz="1400" dirty="0" smtClean="0"/>
              <a:t>by antibodies, complement proteins, white blood cells defend against foreign invader such as bacteria, viruses, toxins and tumor cells, impurities</a:t>
            </a:r>
          </a:p>
          <a:p>
            <a:pPr marL="705414" lvl="1" indent="-235138">
              <a:defRPr/>
            </a:pPr>
            <a:endParaRPr lang="en-US" b="1" dirty="0" smtClean="0"/>
          </a:p>
          <a:p>
            <a:pPr marL="705414" lvl="1" indent="-235138">
              <a:defRPr/>
            </a:pPr>
            <a:endParaRPr lang="en-US" b="1" dirty="0" smtClean="0"/>
          </a:p>
          <a:p>
            <a:pPr marL="705414" lvl="1" indent="-235138">
              <a:defRPr/>
            </a:pPr>
            <a:endParaRPr lang="en-US" b="1" dirty="0" smtClean="0"/>
          </a:p>
        </p:txBody>
      </p:sp>
    </p:spTree>
    <p:extLst>
      <p:ext uri="{BB962C8B-B14F-4D97-AF65-F5344CB8AC3E}">
        <p14:creationId xmlns:p14="http://schemas.microsoft.com/office/powerpoint/2010/main" val="136086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B660926-EF52-4663-A169-615A73ED4ECB}" type="slidenum">
              <a:rPr lang="en-US" smtClean="0">
                <a:latin typeface="Arial" charset="0"/>
              </a:rPr>
              <a:pPr/>
              <a:t>3</a:t>
            </a:fld>
            <a:endParaRPr lang="en-US" smtClean="0">
              <a:latin typeface="Arial" charset="0"/>
            </a:endParaRPr>
          </a:p>
        </p:txBody>
      </p:sp>
      <p:sp>
        <p:nvSpPr>
          <p:cNvPr id="18434" name="Rectangle 2"/>
          <p:cNvSpPr>
            <a:spLocks noGrp="1" noRot="1" noChangeAspect="1" noChangeArrowheads="1" noTextEdit="1"/>
          </p:cNvSpPr>
          <p:nvPr>
            <p:ph type="sldImg"/>
          </p:nvPr>
        </p:nvSpPr>
        <p:spPr>
          <a:xfrm>
            <a:off x="1346200" y="703263"/>
            <a:ext cx="3441700" cy="2581275"/>
          </a:xfrm>
          <a:ln/>
        </p:spPr>
      </p:sp>
      <p:sp>
        <p:nvSpPr>
          <p:cNvPr id="30724" name="Rectangle 3"/>
          <p:cNvSpPr>
            <a:spLocks noGrp="1" noChangeArrowheads="1"/>
          </p:cNvSpPr>
          <p:nvPr>
            <p:ph type="body" idx="1"/>
          </p:nvPr>
        </p:nvSpPr>
        <p:spPr>
          <a:xfrm>
            <a:off x="708025" y="3440113"/>
            <a:ext cx="5661025" cy="4222750"/>
          </a:xfrm>
          <a:ln/>
        </p:spPr>
        <p:txBody>
          <a:bodyPr/>
          <a:lstStyle/>
          <a:p>
            <a:pPr marL="705414" lvl="1" indent="-235138">
              <a:defRPr/>
            </a:pPr>
            <a:r>
              <a:rPr lang="en-US" sz="1400" b="1" dirty="0" smtClean="0"/>
              <a:t>Transportation &amp; distribution of; </a:t>
            </a:r>
          </a:p>
          <a:p>
            <a:pPr marL="702148" indent="-1633">
              <a:defRPr/>
            </a:pPr>
            <a:r>
              <a:rPr lang="en-US" sz="1400" dirty="0" smtClean="0"/>
              <a:t>1. Delivers oxygen  from respiratory system</a:t>
            </a:r>
          </a:p>
          <a:p>
            <a:pPr marL="702148" indent="-1633">
              <a:defRPr/>
            </a:pPr>
            <a:r>
              <a:rPr lang="en-US" sz="1400" dirty="0" smtClean="0"/>
              <a:t>and nutrients form digestion to all body cells</a:t>
            </a:r>
          </a:p>
          <a:p>
            <a:pPr marL="702148" indent="-1633">
              <a:defRPr/>
            </a:pPr>
            <a:r>
              <a:rPr lang="en-US" sz="1400" dirty="0" smtClean="0"/>
              <a:t>2. Maintains body temp by absorbing and distributing heat</a:t>
            </a:r>
          </a:p>
          <a:p>
            <a:pPr marL="235138" indent="-235138">
              <a:defRPr/>
            </a:pPr>
            <a:r>
              <a:rPr lang="en-US" sz="1400" dirty="0" smtClean="0"/>
              <a:t>		Blood transports heat from active muscles to skin where the 	heat can be dissipated through </a:t>
            </a:r>
            <a:r>
              <a:rPr lang="en-US" sz="1400" dirty="0" err="1" smtClean="0"/>
              <a:t>vasodilation</a:t>
            </a:r>
            <a:r>
              <a:rPr lang="en-US" sz="1400" dirty="0" smtClean="0"/>
              <a:t> &amp; perspiration</a:t>
            </a:r>
          </a:p>
          <a:p>
            <a:pPr marL="702148" indent="-1633">
              <a:defRPr/>
            </a:pPr>
            <a:r>
              <a:rPr lang="en-US" sz="1400" dirty="0" smtClean="0"/>
              <a:t>3. waste materials ; nitrogenous to KI, C0s to Lungs </a:t>
            </a:r>
          </a:p>
          <a:p>
            <a:pPr marL="702148" indent="-1633">
              <a:defRPr/>
            </a:pPr>
            <a:r>
              <a:rPr lang="en-US" sz="1400" dirty="0" smtClean="0"/>
              <a:t>4. hormones from endocrine system to target organ</a:t>
            </a:r>
          </a:p>
        </p:txBody>
      </p:sp>
    </p:spTree>
    <p:extLst>
      <p:ext uri="{BB962C8B-B14F-4D97-AF65-F5344CB8AC3E}">
        <p14:creationId xmlns:p14="http://schemas.microsoft.com/office/powerpoint/2010/main" val="335053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BE21D9D-3B63-45A4-8CB9-29E265B5D7B8}" type="slidenum">
              <a:rPr lang="en-US" smtClean="0">
                <a:latin typeface="Arial" charset="0"/>
              </a:rPr>
              <a:pPr/>
              <a:t>4</a:t>
            </a:fld>
            <a:endParaRPr lang="en-US" smtClean="0">
              <a:latin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312738" indent="-312738"/>
            <a:r>
              <a:rPr lang="en-US" b="1" dirty="0" smtClean="0"/>
              <a:t>Heart Chambers</a:t>
            </a:r>
          </a:p>
          <a:p>
            <a:pPr marL="312738" indent="-312738"/>
            <a:r>
              <a:rPr lang="en-US" dirty="0" smtClean="0"/>
              <a:t>	the hollow heart is subdivided into 4 chambers that receive and pump blood superior chambers are called the</a:t>
            </a:r>
            <a:r>
              <a:rPr lang="en-US" b="1" dirty="0" smtClean="0"/>
              <a:t> atria </a:t>
            </a:r>
            <a:r>
              <a:rPr lang="en-US" dirty="0" smtClean="0"/>
              <a:t>and take blood in from the body through large veins and then pump it to the inferior chambers</a:t>
            </a:r>
          </a:p>
          <a:p>
            <a:pPr marL="312738" indent="-312738"/>
            <a:r>
              <a:rPr lang="en-US" dirty="0" smtClean="0"/>
              <a:t>	lower chambers </a:t>
            </a:r>
            <a:r>
              <a:rPr lang="en-US" b="1" dirty="0" smtClean="0"/>
              <a:t>Ventricles</a:t>
            </a:r>
            <a:r>
              <a:rPr lang="en-US" dirty="0" smtClean="0"/>
              <a:t> pump blood to the body’s organs and tissues</a:t>
            </a:r>
          </a:p>
          <a:p>
            <a:pPr marL="312738" indent="-312738"/>
            <a:r>
              <a:rPr lang="en-US" dirty="0" smtClean="0"/>
              <a:t>	the septum separating the right and left atria is called the </a:t>
            </a:r>
            <a:r>
              <a:rPr lang="en-US" b="1" dirty="0" err="1" smtClean="0"/>
              <a:t>interatrial</a:t>
            </a:r>
            <a:r>
              <a:rPr lang="en-US" b="1" dirty="0" smtClean="0"/>
              <a:t> </a:t>
            </a:r>
            <a:r>
              <a:rPr lang="en-US" dirty="0" smtClean="0"/>
              <a:t>septum, and the septum separating the right and left ventricles is called the </a:t>
            </a:r>
            <a:r>
              <a:rPr lang="en-US" b="1" dirty="0" err="1" smtClean="0"/>
              <a:t>interventricular</a:t>
            </a:r>
            <a:r>
              <a:rPr lang="en-US" dirty="0" smtClean="0"/>
              <a:t> septum</a:t>
            </a:r>
            <a:endParaRPr lang="en-US" b="1" dirty="0" smtClean="0"/>
          </a:p>
          <a:p>
            <a:pPr marL="312738" indent="-312738"/>
            <a:endParaRPr lang="en-US" b="1" dirty="0" smtClean="0"/>
          </a:p>
          <a:p>
            <a:pPr marL="312738" indent="-312738"/>
            <a:r>
              <a:rPr lang="en-US" b="1" dirty="0" smtClean="0"/>
              <a:t>Heart Valves</a:t>
            </a:r>
          </a:p>
          <a:p>
            <a:pPr marL="312738" indent="-312738"/>
            <a:r>
              <a:rPr lang="en-US" b="1" dirty="0" err="1" smtClean="0"/>
              <a:t>Atrioventricular</a:t>
            </a:r>
            <a:r>
              <a:rPr lang="en-US" b="1" dirty="0" smtClean="0"/>
              <a:t> valves (AV valves</a:t>
            </a:r>
            <a:r>
              <a:rPr lang="en-US" dirty="0" smtClean="0"/>
              <a:t>)</a:t>
            </a:r>
          </a:p>
          <a:p>
            <a:pPr marL="312738" indent="-312738"/>
            <a:r>
              <a:rPr lang="en-US" dirty="0" smtClean="0"/>
              <a:t>	Separate the atria from the ventricles</a:t>
            </a:r>
          </a:p>
          <a:p>
            <a:pPr marL="312738" indent="-312738"/>
            <a:r>
              <a:rPr lang="en-US" dirty="0" smtClean="0"/>
              <a:t>	Held in place by cords called </a:t>
            </a:r>
            <a:r>
              <a:rPr lang="en-US" b="1" dirty="0" err="1" smtClean="0"/>
              <a:t>chordae</a:t>
            </a:r>
            <a:r>
              <a:rPr lang="en-US" b="1" dirty="0" smtClean="0"/>
              <a:t> </a:t>
            </a:r>
            <a:r>
              <a:rPr lang="en-US" b="1" dirty="0" err="1" smtClean="0"/>
              <a:t>tendineae</a:t>
            </a:r>
            <a:r>
              <a:rPr lang="en-US" b="1" dirty="0" smtClean="0"/>
              <a:t> </a:t>
            </a:r>
            <a:r>
              <a:rPr lang="en-US" dirty="0" smtClean="0"/>
              <a:t>which attach to the ventricular walls through cardiac muscle projections called papillary muscles</a:t>
            </a:r>
          </a:p>
          <a:p>
            <a:pPr marL="312738" indent="-312738"/>
            <a:r>
              <a:rPr lang="en-US" dirty="0" smtClean="0"/>
              <a:t> 	c.  The </a:t>
            </a:r>
            <a:r>
              <a:rPr lang="en-US" b="1" dirty="0" smtClean="0"/>
              <a:t>“</a:t>
            </a:r>
            <a:r>
              <a:rPr lang="en-US" b="1" dirty="0" err="1" smtClean="0"/>
              <a:t>lubb</a:t>
            </a:r>
            <a:r>
              <a:rPr lang="en-US" b="1" dirty="0" smtClean="0"/>
              <a:t>” </a:t>
            </a:r>
            <a:r>
              <a:rPr lang="en-US" dirty="0" smtClean="0"/>
              <a:t>sound:  closing of the AV valves</a:t>
            </a:r>
          </a:p>
          <a:p>
            <a:pPr marL="312738" indent="-312738"/>
            <a:r>
              <a:rPr lang="en-US" dirty="0" smtClean="0"/>
              <a:t>	The </a:t>
            </a:r>
            <a:r>
              <a:rPr lang="en-US" b="1" dirty="0" smtClean="0"/>
              <a:t>tricuspid</a:t>
            </a:r>
            <a:r>
              <a:rPr lang="en-US" dirty="0" smtClean="0"/>
              <a:t> valve: right AV valve and possesses 3 cusps</a:t>
            </a:r>
          </a:p>
          <a:p>
            <a:pPr marL="312738" indent="-312738"/>
            <a:r>
              <a:rPr lang="en-US" dirty="0" smtClean="0"/>
              <a:t>	The </a:t>
            </a:r>
            <a:r>
              <a:rPr lang="en-US" b="1" dirty="0" smtClean="0"/>
              <a:t>bicuspid</a:t>
            </a:r>
            <a:r>
              <a:rPr lang="en-US" dirty="0" smtClean="0"/>
              <a:t> valve: left AV valve and possesses 2 cusps</a:t>
            </a:r>
          </a:p>
          <a:p>
            <a:pPr marL="312738" indent="-312738"/>
            <a:r>
              <a:rPr lang="en-US" b="1" dirty="0" err="1" smtClean="0"/>
              <a:t>Semilunar</a:t>
            </a:r>
            <a:r>
              <a:rPr lang="en-US" b="1" dirty="0" smtClean="0"/>
              <a:t> valves (SL valves)</a:t>
            </a:r>
          </a:p>
          <a:p>
            <a:pPr marL="312738" indent="-312738"/>
            <a:r>
              <a:rPr lang="en-US" dirty="0" smtClean="0"/>
              <a:t>	Each consist of 3 half moon shaped cusps</a:t>
            </a:r>
          </a:p>
          <a:p>
            <a:pPr marL="312738" indent="-312738"/>
            <a:r>
              <a:rPr lang="en-US" dirty="0" smtClean="0"/>
              <a:t>	The </a:t>
            </a:r>
            <a:r>
              <a:rPr lang="en-US" b="1" dirty="0" smtClean="0"/>
              <a:t>“</a:t>
            </a:r>
            <a:r>
              <a:rPr lang="en-US" b="1" dirty="0" err="1" smtClean="0"/>
              <a:t>dupp</a:t>
            </a:r>
            <a:r>
              <a:rPr lang="en-US" b="1" dirty="0" smtClean="0"/>
              <a:t> ” </a:t>
            </a:r>
            <a:r>
              <a:rPr lang="en-US" dirty="0" smtClean="0"/>
              <a:t>(“dub”)  sound: closing of the SL valves</a:t>
            </a:r>
          </a:p>
          <a:p>
            <a:pPr marL="312738" indent="-312738"/>
            <a:r>
              <a:rPr lang="en-US" dirty="0" smtClean="0"/>
              <a:t>	The </a:t>
            </a:r>
            <a:r>
              <a:rPr lang="en-US" b="1" dirty="0" smtClean="0"/>
              <a:t>pulmonary </a:t>
            </a:r>
            <a:r>
              <a:rPr lang="en-US" b="1" dirty="0" err="1" smtClean="0"/>
              <a:t>semilunar</a:t>
            </a:r>
            <a:r>
              <a:rPr lang="en-US" b="1" dirty="0" smtClean="0"/>
              <a:t> </a:t>
            </a:r>
            <a:r>
              <a:rPr lang="en-US" dirty="0" smtClean="0"/>
              <a:t>valve lies between the right ventricle and the pulmonary trunk</a:t>
            </a:r>
          </a:p>
          <a:p>
            <a:pPr marL="312738" indent="-312738"/>
            <a:r>
              <a:rPr lang="en-US" dirty="0" smtClean="0"/>
              <a:t>	The </a:t>
            </a:r>
            <a:r>
              <a:rPr lang="en-US" b="1" dirty="0" smtClean="0"/>
              <a:t>aortic </a:t>
            </a:r>
            <a:r>
              <a:rPr lang="en-US" b="1" dirty="0" err="1" smtClean="0"/>
              <a:t>semilunar</a:t>
            </a:r>
            <a:r>
              <a:rPr lang="en-US" b="1" dirty="0" smtClean="0"/>
              <a:t> </a:t>
            </a:r>
            <a:r>
              <a:rPr lang="en-US" dirty="0" smtClean="0"/>
              <a:t>valve lies between the left ventricle and the aorta</a:t>
            </a:r>
          </a:p>
        </p:txBody>
      </p:sp>
    </p:spTree>
    <p:extLst>
      <p:ext uri="{BB962C8B-B14F-4D97-AF65-F5344CB8AC3E}">
        <p14:creationId xmlns:p14="http://schemas.microsoft.com/office/powerpoint/2010/main" val="19426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99690238-CAC2-4907-B584-3A9D90E2ED9E}" type="slidenum">
              <a:rPr lang="en-US" smtClean="0">
                <a:latin typeface="Arial" charset="0"/>
              </a:rPr>
              <a:pPr/>
              <a:t>6</a:t>
            </a:fld>
            <a:endParaRPr lang="en-US" smtClean="0">
              <a:latin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312738" indent="-312738"/>
            <a:r>
              <a:rPr lang="en-US" dirty="0" smtClean="0"/>
              <a:t>The </a:t>
            </a:r>
            <a:r>
              <a:rPr lang="en-US" dirty="0" err="1" smtClean="0"/>
              <a:t>atrioventricular</a:t>
            </a:r>
            <a:r>
              <a:rPr lang="en-US" dirty="0" smtClean="0"/>
              <a:t> orifice recalls a trapdoor" design in which blood that has accumulated in the atrium "drops through" the opening. The valves are arranged to prevent the flow of blood back into the atrium when the ventricle contracts</a:t>
            </a:r>
          </a:p>
        </p:txBody>
      </p:sp>
    </p:spTree>
    <p:extLst>
      <p:ext uri="{BB962C8B-B14F-4D97-AF65-F5344CB8AC3E}">
        <p14:creationId xmlns:p14="http://schemas.microsoft.com/office/powerpoint/2010/main" val="306099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D95BFB65-D8D7-40E3-BBEE-7E164917E44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6741FB-ED93-4F29-AF76-F4197731C9F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EF3847-C328-4E6A-9FD2-9A7B6A93F06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00367" y="200306"/>
            <a:ext cx="6592479" cy="210019"/>
          </a:xfrm>
        </p:spPr>
        <p:txBody>
          <a:bodyPr tIns="40348">
            <a:spAutoFit/>
          </a:bodyPr>
          <a:lstStyle>
            <a:lvl1pPr algn="l">
              <a:defRPr sz="1100" b="1">
                <a:latin typeface="Arial" charset="0"/>
              </a:defRPr>
            </a:lvl1pPr>
          </a:lstStyle>
          <a:p>
            <a:r>
              <a:rPr lang="en-US"/>
              <a:t>Click to edit Master title style</a:t>
            </a:r>
          </a:p>
        </p:txBody>
      </p:sp>
      <p:sp>
        <p:nvSpPr>
          <p:cNvPr id="24579" name="Rectangle 3"/>
          <p:cNvSpPr>
            <a:spLocks noChangeArrowheads="1"/>
          </p:cNvSpPr>
          <p:nvPr/>
        </p:nvSpPr>
        <p:spPr bwMode="auto">
          <a:xfrm>
            <a:off x="0" y="6461593"/>
            <a:ext cx="2064975" cy="400101"/>
          </a:xfrm>
          <a:prstGeom prst="rect">
            <a:avLst/>
          </a:prstGeom>
          <a:noFill/>
          <a:ln w="9525">
            <a:noFill/>
            <a:miter lim="800000"/>
            <a:headEnd/>
            <a:tailEnd/>
          </a:ln>
          <a:effectLst/>
        </p:spPr>
        <p:txBody>
          <a:bodyPr wrap="none" lIns="91433" tIns="45716" rIns="91433" bIns="45716">
            <a:spAutoFit/>
          </a:bodyPr>
          <a:lstStyle/>
          <a:p>
            <a:pPr defTabSz="914833" eaLnBrk="0" hangingPunct="0"/>
            <a:r>
              <a:rPr lang="en-US" sz="1000" i="1" dirty="0"/>
              <a:t>Human Anatomy and Physiology,</a:t>
            </a:r>
            <a:r>
              <a:rPr lang="en-US" sz="1000" dirty="0"/>
              <a:t> 7e</a:t>
            </a:r>
          </a:p>
          <a:p>
            <a:pPr defTabSz="914833" eaLnBrk="0" hangingPunct="0"/>
            <a:r>
              <a:rPr lang="en-US" sz="1000" dirty="0"/>
              <a:t>by Elaine </a:t>
            </a:r>
            <a:r>
              <a:rPr lang="en-US" sz="1000" dirty="0" err="1"/>
              <a:t>Marieb</a:t>
            </a:r>
            <a:r>
              <a:rPr lang="en-US" sz="1000" dirty="0"/>
              <a:t> &amp; </a:t>
            </a:r>
            <a:r>
              <a:rPr lang="en-US" sz="1000" dirty="0" err="1"/>
              <a:t>Katja</a:t>
            </a:r>
            <a:r>
              <a:rPr lang="en-US" sz="1000" dirty="0"/>
              <a:t> </a:t>
            </a:r>
            <a:r>
              <a:rPr lang="en-US" sz="1000" dirty="0" err="1"/>
              <a:t>Hoehn</a:t>
            </a:r>
            <a:endParaRPr lang="en-US" sz="1000" dirty="0"/>
          </a:p>
        </p:txBody>
      </p:sp>
      <p:sp>
        <p:nvSpPr>
          <p:cNvPr id="24580" name="Rectangle 4"/>
          <p:cNvSpPr>
            <a:spLocks noChangeArrowheads="1"/>
          </p:cNvSpPr>
          <p:nvPr/>
        </p:nvSpPr>
        <p:spPr bwMode="auto">
          <a:xfrm>
            <a:off x="6567259" y="6461593"/>
            <a:ext cx="2408017" cy="415490"/>
          </a:xfrm>
          <a:prstGeom prst="rect">
            <a:avLst/>
          </a:prstGeom>
          <a:noFill/>
          <a:ln w="9525">
            <a:noFill/>
            <a:miter lim="800000"/>
            <a:headEnd/>
            <a:tailEnd/>
          </a:ln>
          <a:effectLst/>
        </p:spPr>
        <p:txBody>
          <a:bodyPr wrap="none" lIns="91433" tIns="45716" rIns="91433" bIns="45716">
            <a:spAutoFit/>
          </a:bodyPr>
          <a:lstStyle/>
          <a:p>
            <a:pPr defTabSz="914833" eaLnBrk="0" hangingPunct="0"/>
            <a:r>
              <a:rPr lang="en-US" sz="1000" dirty="0"/>
              <a:t>Copyright © 2007 Pearson Education, Inc.,</a:t>
            </a:r>
          </a:p>
          <a:p>
            <a:pPr defTabSz="914833" eaLnBrk="0" hangingPunct="0"/>
            <a:r>
              <a:rPr lang="en-US" sz="1000" dirty="0"/>
              <a:t>publishing as Benjamin Cummings.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0EE26B-06CD-44CF-AF9F-B21E68660FD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AAC416-6A13-4CC0-8BBD-778879255B9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5466BE-A1C6-482A-ACC6-1BEDD1946AB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973ADFB-4226-4D09-9381-790A6F58C09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2C14AB3-6B8E-4FC7-92CF-EC87819322D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44A023-3B2A-4EA4-9CF2-B6959908522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29112D-0622-40C2-B8B6-90EC5FD0D5F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8BEF5629-895A-4A4D-A759-F8EDD0548A93}"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9050"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CC0000"/>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C840147-64C6-4075-A88B-99FA235C941E}"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4800600" cy="1143000"/>
          </a:xfrm>
        </p:spPr>
        <p:txBody>
          <a:bodyPr>
            <a:normAutofit/>
          </a:bodyPr>
          <a:lstStyle/>
          <a:p>
            <a:r>
              <a:rPr lang="en-US" dirty="0" smtClean="0"/>
              <a:t>Circulatory System</a:t>
            </a:r>
            <a:endParaRPr lang="en-US" dirty="0"/>
          </a:p>
        </p:txBody>
      </p:sp>
      <p:pic>
        <p:nvPicPr>
          <p:cNvPr id="10" name="Picture 3"/>
          <p:cNvPicPr>
            <a:picLocks noChangeAspect="1" noChangeArrowheads="1"/>
          </p:cNvPicPr>
          <p:nvPr/>
        </p:nvPicPr>
        <p:blipFill>
          <a:blip r:embed="rId3" cstate="print"/>
          <a:srcRect t="25502" b="10347"/>
          <a:stretch>
            <a:fillRect/>
          </a:stretch>
        </p:blipFill>
        <p:spPr bwMode="auto">
          <a:xfrm rot="16200000">
            <a:off x="72651938" y="108399262"/>
            <a:ext cx="6870700" cy="3736975"/>
          </a:xfrm>
          <a:prstGeom prst="rect">
            <a:avLst/>
          </a:prstGeom>
          <a:noFill/>
          <a:ln w="9525" algn="in">
            <a:noFill/>
            <a:miter lim="800000"/>
            <a:headEnd/>
            <a:tailEnd/>
          </a:ln>
          <a:effectLst/>
        </p:spPr>
      </p:pic>
      <p:pic>
        <p:nvPicPr>
          <p:cNvPr id="71684" name="Picture 4"/>
          <p:cNvPicPr>
            <a:picLocks noChangeAspect="1" noChangeArrowheads="1"/>
          </p:cNvPicPr>
          <p:nvPr/>
        </p:nvPicPr>
        <p:blipFill>
          <a:blip r:embed="rId4" cstate="print"/>
          <a:srcRect t="25502" b="10347"/>
          <a:stretch>
            <a:fillRect/>
          </a:stretch>
        </p:blipFill>
        <p:spPr bwMode="auto">
          <a:xfrm>
            <a:off x="2590800" y="5811443"/>
            <a:ext cx="1676400" cy="1046557"/>
          </a:xfrm>
          <a:prstGeom prst="rect">
            <a:avLst/>
          </a:prstGeom>
          <a:noFill/>
          <a:ln w="9525" algn="in">
            <a:noFill/>
            <a:miter lim="800000"/>
            <a:headEnd/>
            <a:tailEnd/>
          </a:ln>
          <a:effectLst/>
        </p:spPr>
      </p:pic>
      <p:pic>
        <p:nvPicPr>
          <p:cNvPr id="13" name="Picture 4"/>
          <p:cNvPicPr>
            <a:picLocks noChangeAspect="1" noChangeArrowheads="1"/>
          </p:cNvPicPr>
          <p:nvPr/>
        </p:nvPicPr>
        <p:blipFill>
          <a:blip r:embed="rId5" cstate="print"/>
          <a:srcRect t="25502" r="26436" b="10347"/>
          <a:stretch>
            <a:fillRect/>
          </a:stretch>
        </p:blipFill>
        <p:spPr bwMode="auto">
          <a:xfrm>
            <a:off x="4419600" y="5844209"/>
            <a:ext cx="1371600" cy="1013791"/>
          </a:xfrm>
          <a:prstGeom prst="rect">
            <a:avLst/>
          </a:prstGeom>
          <a:noFill/>
          <a:ln w="9525" algn="in">
            <a:noFill/>
            <a:miter lim="800000"/>
            <a:headEnd/>
            <a:tailEnd/>
          </a:ln>
          <a:effectLst/>
        </p:spPr>
      </p:pic>
      <p:pic>
        <p:nvPicPr>
          <p:cNvPr id="14" name="Picture 4"/>
          <p:cNvPicPr>
            <a:picLocks noChangeAspect="1" noChangeArrowheads="1"/>
          </p:cNvPicPr>
          <p:nvPr/>
        </p:nvPicPr>
        <p:blipFill>
          <a:blip r:embed="rId6" cstate="print"/>
          <a:srcRect t="25502" b="10347"/>
          <a:stretch>
            <a:fillRect/>
          </a:stretch>
        </p:blipFill>
        <p:spPr bwMode="auto">
          <a:xfrm rot="10800000">
            <a:off x="6019800" y="5867400"/>
            <a:ext cx="1821843" cy="990600"/>
          </a:xfrm>
          <a:prstGeom prst="rect">
            <a:avLst/>
          </a:prstGeom>
          <a:noFill/>
          <a:ln w="9525" algn="in">
            <a:noFill/>
            <a:miter lim="800000"/>
            <a:headEnd/>
            <a:tailEnd/>
          </a:ln>
          <a:effectLst/>
        </p:spPr>
      </p:pic>
      <p:pic>
        <p:nvPicPr>
          <p:cNvPr id="15" name="Picture 4"/>
          <p:cNvPicPr>
            <a:picLocks noChangeAspect="1" noChangeArrowheads="1"/>
          </p:cNvPicPr>
          <p:nvPr/>
        </p:nvPicPr>
        <p:blipFill>
          <a:blip r:embed="rId7" cstate="print"/>
          <a:srcRect l="22389" t="25502" r="26436" b="10347"/>
          <a:stretch>
            <a:fillRect/>
          </a:stretch>
        </p:blipFill>
        <p:spPr bwMode="auto">
          <a:xfrm>
            <a:off x="1371600" y="5791200"/>
            <a:ext cx="1004047" cy="1066800"/>
          </a:xfrm>
          <a:prstGeom prst="rect">
            <a:avLst/>
          </a:prstGeom>
          <a:noFill/>
          <a:ln w="9525" algn="in">
            <a:noFill/>
            <a:miter lim="800000"/>
            <a:headEnd/>
            <a:tailEnd/>
          </a:ln>
          <a:effectLst/>
        </p:spPr>
      </p:pic>
      <p:pic>
        <p:nvPicPr>
          <p:cNvPr id="16" name="Picture 4"/>
          <p:cNvPicPr>
            <a:picLocks noChangeAspect="1" noChangeArrowheads="1"/>
          </p:cNvPicPr>
          <p:nvPr/>
        </p:nvPicPr>
        <p:blipFill>
          <a:blip r:embed="rId7" cstate="print"/>
          <a:srcRect t="25502" r="38381" b="10347"/>
          <a:stretch>
            <a:fillRect/>
          </a:stretch>
        </p:blipFill>
        <p:spPr bwMode="auto">
          <a:xfrm rot="10800000">
            <a:off x="0" y="5791200"/>
            <a:ext cx="1208949" cy="1066800"/>
          </a:xfrm>
          <a:prstGeom prst="rect">
            <a:avLst/>
          </a:prstGeom>
          <a:noFill/>
          <a:ln w="9525" algn="in">
            <a:noFill/>
            <a:miter lim="800000"/>
            <a:headEnd/>
            <a:tailEnd/>
          </a:ln>
          <a:effectLst/>
        </p:spPr>
      </p:pic>
      <p:pic>
        <p:nvPicPr>
          <p:cNvPr id="71686" name="Picture 6" descr="https://idams.lww.com/assets/wk/previews/1/1/87/preview_3D201002_86c2328ed382f167b9b32753509067b401990fd7.TIF.jpg"/>
          <p:cNvPicPr>
            <a:picLocks noChangeAspect="1" noChangeArrowheads="1"/>
          </p:cNvPicPr>
          <p:nvPr/>
        </p:nvPicPr>
        <p:blipFill>
          <a:blip r:embed="rId8" cstate="print"/>
          <a:srcRect/>
          <a:stretch>
            <a:fillRect/>
          </a:stretch>
        </p:blipFill>
        <p:spPr bwMode="auto">
          <a:xfrm>
            <a:off x="990600" y="2438400"/>
            <a:ext cx="3521849" cy="2514600"/>
          </a:xfrm>
          <a:prstGeom prst="rect">
            <a:avLst/>
          </a:prstGeom>
          <a:noFill/>
          <a:ln>
            <a:solidFill>
              <a:schemeClr val="accent3"/>
            </a:solidFill>
          </a:ln>
        </p:spPr>
      </p:pic>
      <p:pic>
        <p:nvPicPr>
          <p:cNvPr id="18" name="Picture 4"/>
          <p:cNvPicPr>
            <a:picLocks noChangeAspect="1" noChangeArrowheads="1"/>
          </p:cNvPicPr>
          <p:nvPr/>
        </p:nvPicPr>
        <p:blipFill>
          <a:blip r:embed="rId9" cstate="print"/>
          <a:srcRect t="25502" r="38381" b="10347"/>
          <a:stretch>
            <a:fillRect/>
          </a:stretch>
        </p:blipFill>
        <p:spPr bwMode="auto">
          <a:xfrm rot="10800000">
            <a:off x="8001000" y="5849395"/>
            <a:ext cx="1143000" cy="1008605"/>
          </a:xfrm>
          <a:prstGeom prst="rect">
            <a:avLst/>
          </a:prstGeom>
          <a:noFill/>
          <a:ln w="9525" algn="in">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524000"/>
            <a:ext cx="8229600" cy="1143000"/>
          </a:xfrm>
        </p:spPr>
        <p:txBody>
          <a:bodyPr>
            <a:normAutofit fontScale="90000"/>
          </a:bodyPr>
          <a:lstStyle/>
          <a:p>
            <a:r>
              <a:rPr lang="en-US" b="1" dirty="0" smtClean="0"/>
              <a:t>Cardiovascular System</a:t>
            </a:r>
            <a:br>
              <a:rPr lang="en-US" b="1" dirty="0" smtClean="0"/>
            </a:br>
            <a:r>
              <a:rPr lang="en-US" b="1" dirty="0" smtClean="0"/>
              <a:t>     Functions</a:t>
            </a:r>
          </a:p>
        </p:txBody>
      </p:sp>
      <p:sp>
        <p:nvSpPr>
          <p:cNvPr id="19458" name="Rectangle 3"/>
          <p:cNvSpPr>
            <a:spLocks noGrp="1" noChangeArrowheads="1"/>
          </p:cNvSpPr>
          <p:nvPr>
            <p:ph idx="1"/>
          </p:nvPr>
        </p:nvSpPr>
        <p:spPr>
          <a:xfrm>
            <a:off x="1828800" y="2819400"/>
            <a:ext cx="5791200" cy="3048000"/>
          </a:xfrm>
        </p:spPr>
        <p:txBody>
          <a:bodyPr/>
          <a:lstStyle/>
          <a:p>
            <a:pPr marL="514350" indent="-514350">
              <a:buNone/>
            </a:pPr>
            <a:r>
              <a:rPr lang="en-US" b="1" dirty="0" smtClean="0"/>
              <a:t>1.    Transportation and distribution</a:t>
            </a:r>
          </a:p>
          <a:p>
            <a:pPr marL="514350" indent="-514350">
              <a:buNone/>
            </a:pPr>
            <a:endParaRPr lang="en-US" sz="1000" b="1" dirty="0" smtClean="0"/>
          </a:p>
          <a:p>
            <a:pPr marL="514350" indent="-514350">
              <a:buNone/>
            </a:pPr>
            <a:r>
              <a:rPr lang="en-US" b="1" dirty="0" smtClean="0"/>
              <a:t>2.    Transports Heat</a:t>
            </a:r>
          </a:p>
          <a:p>
            <a:pPr marL="514350" indent="-514350">
              <a:buNone/>
            </a:pPr>
            <a:endParaRPr lang="en-US" sz="1000" b="1" dirty="0" smtClean="0"/>
          </a:p>
          <a:p>
            <a:pPr marL="514350" indent="-514350">
              <a:buNone/>
            </a:pPr>
            <a:r>
              <a:rPr lang="en-US" b="1" dirty="0" smtClean="0"/>
              <a:t>3.    Protects body</a:t>
            </a:r>
          </a:p>
          <a:p>
            <a:pPr marL="514350" indent="-514350">
              <a:buNone/>
            </a:pPr>
            <a:endParaRPr lang="en-US" sz="1000" b="1" dirty="0" smtClean="0"/>
          </a:p>
          <a:p>
            <a:pPr marL="514350" indent="-514350">
              <a:buNone/>
            </a:pPr>
            <a:r>
              <a:rPr lang="en-US" b="1" dirty="0" smtClean="0"/>
              <a:t>4.    Prevents hemorrhaging </a:t>
            </a:r>
          </a:p>
          <a:p>
            <a:pPr lvl="1">
              <a:buFontTx/>
              <a:buNone/>
            </a:pPr>
            <a:endParaRPr lang="en-US" dirty="0" smtClean="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smtClean="0"/>
              <a:t>Functions</a:t>
            </a:r>
            <a:r>
              <a:rPr lang="en-US" smtClean="0"/>
              <a:t> </a:t>
            </a:r>
          </a:p>
        </p:txBody>
      </p:sp>
      <p:sp>
        <p:nvSpPr>
          <p:cNvPr id="17410" name="Rectangle 3"/>
          <p:cNvSpPr>
            <a:spLocks noGrp="1" noChangeArrowheads="1"/>
          </p:cNvSpPr>
          <p:nvPr>
            <p:ph idx="1"/>
          </p:nvPr>
        </p:nvSpPr>
        <p:spPr>
          <a:xfrm>
            <a:off x="1143000" y="2057400"/>
            <a:ext cx="7772400" cy="4114800"/>
          </a:xfrm>
        </p:spPr>
        <p:txBody>
          <a:bodyPr/>
          <a:lstStyle/>
          <a:p>
            <a:pPr marL="609600" indent="-609600">
              <a:buNone/>
            </a:pPr>
            <a:r>
              <a:rPr lang="en-US" b="1" dirty="0" smtClean="0"/>
              <a:t>Transportation &amp; distribution</a:t>
            </a:r>
          </a:p>
          <a:p>
            <a:pPr marL="990600" lvl="1" indent="-533400">
              <a:lnSpc>
                <a:spcPct val="150000"/>
              </a:lnSpc>
              <a:buFontTx/>
              <a:buNone/>
            </a:pPr>
            <a:r>
              <a:rPr lang="en-US" b="1" dirty="0" smtClean="0"/>
              <a:t>1.  Respiratory gases </a:t>
            </a:r>
          </a:p>
          <a:p>
            <a:pPr marL="990600" lvl="1" indent="-533400">
              <a:lnSpc>
                <a:spcPct val="150000"/>
              </a:lnSpc>
              <a:buFontTx/>
              <a:buNone/>
            </a:pPr>
            <a:r>
              <a:rPr lang="en-US" b="1" dirty="0" smtClean="0"/>
              <a:t>2.  Nutrients</a:t>
            </a:r>
          </a:p>
          <a:p>
            <a:pPr marL="990600" lvl="1" indent="-533400">
              <a:lnSpc>
                <a:spcPct val="150000"/>
              </a:lnSpc>
              <a:buFontTx/>
              <a:buNone/>
            </a:pPr>
            <a:r>
              <a:rPr lang="en-US" b="1" dirty="0" smtClean="0"/>
              <a:t>3.  Antibodies</a:t>
            </a:r>
          </a:p>
          <a:p>
            <a:pPr marL="990600" lvl="1" indent="-533400">
              <a:lnSpc>
                <a:spcPct val="150000"/>
              </a:lnSpc>
              <a:buNone/>
            </a:pPr>
            <a:r>
              <a:rPr lang="en-US" b="1" dirty="0" smtClean="0"/>
              <a:t>4.  Hormones</a:t>
            </a:r>
          </a:p>
          <a:p>
            <a:pPr marL="990600" lvl="1" indent="-533400">
              <a:lnSpc>
                <a:spcPct val="150000"/>
              </a:lnSpc>
              <a:buNone/>
            </a:pPr>
            <a:r>
              <a:rPr lang="en-US" b="1" dirty="0" smtClean="0"/>
              <a:t>5.  Waste Materials</a:t>
            </a:r>
          </a:p>
          <a:p>
            <a:pPr marL="990600" lvl="1" indent="-533400">
              <a:buFontTx/>
              <a:buNone/>
            </a:pPr>
            <a:endParaRPr lang="en-US" b="1" dirty="0" smtClean="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143000"/>
            <a:ext cx="8229600" cy="1143000"/>
          </a:xfrm>
        </p:spPr>
        <p:txBody>
          <a:bodyPr>
            <a:normAutofit fontScale="90000"/>
          </a:bodyPr>
          <a:lstStyle/>
          <a:p>
            <a:pPr algn="l">
              <a:defRPr/>
            </a:pPr>
            <a:r>
              <a:rPr lang="en-US" b="1" dirty="0" smtClean="0"/>
              <a:t>Heart  Chambers</a:t>
            </a:r>
            <a:br>
              <a:rPr lang="en-US" b="1" dirty="0" smtClean="0"/>
            </a:br>
            <a:r>
              <a:rPr lang="en-US" b="1" dirty="0" smtClean="0"/>
              <a:t>&amp; Valves</a:t>
            </a:r>
          </a:p>
        </p:txBody>
      </p:sp>
      <p:sp>
        <p:nvSpPr>
          <p:cNvPr id="52226" name="Rectangle 3"/>
          <p:cNvSpPr>
            <a:spLocks noGrp="1" noChangeArrowheads="1"/>
          </p:cNvSpPr>
          <p:nvPr>
            <p:ph idx="1"/>
          </p:nvPr>
        </p:nvSpPr>
        <p:spPr>
          <a:xfrm>
            <a:off x="762000" y="2209800"/>
            <a:ext cx="4918075" cy="3048000"/>
          </a:xfrm>
        </p:spPr>
        <p:txBody>
          <a:bodyPr>
            <a:normAutofit fontScale="92500" lnSpcReduction="20000"/>
          </a:bodyPr>
          <a:lstStyle/>
          <a:p>
            <a:pPr>
              <a:buNone/>
            </a:pPr>
            <a:endParaRPr lang="en-US" b="1" dirty="0" smtClean="0"/>
          </a:p>
          <a:p>
            <a:r>
              <a:rPr lang="en-US" b="1" dirty="0" smtClean="0"/>
              <a:t>Atria</a:t>
            </a:r>
          </a:p>
          <a:p>
            <a:r>
              <a:rPr lang="en-US" b="1" dirty="0" smtClean="0"/>
              <a:t>Ventricles</a:t>
            </a:r>
          </a:p>
          <a:p>
            <a:r>
              <a:rPr lang="en-US" b="1" dirty="0" smtClean="0"/>
              <a:t>Tricuspid valve</a:t>
            </a:r>
          </a:p>
          <a:p>
            <a:r>
              <a:rPr lang="en-US" b="1" dirty="0" smtClean="0"/>
              <a:t>The bicuspid valve</a:t>
            </a:r>
            <a:r>
              <a:rPr lang="en-US" dirty="0" smtClean="0"/>
              <a:t> </a:t>
            </a:r>
          </a:p>
          <a:p>
            <a:r>
              <a:rPr lang="en-US" b="1" dirty="0" err="1" smtClean="0"/>
              <a:t>Semilunar</a:t>
            </a:r>
            <a:r>
              <a:rPr lang="en-US" b="1" dirty="0" smtClean="0"/>
              <a:t> valves</a:t>
            </a:r>
            <a:r>
              <a:rPr lang="en-US" dirty="0" smtClean="0"/>
              <a:t> </a:t>
            </a:r>
          </a:p>
          <a:p>
            <a:pPr lvl="1"/>
            <a:r>
              <a:rPr lang="en-US" b="1" dirty="0" smtClean="0"/>
              <a:t>The pulmonary</a:t>
            </a:r>
            <a:endParaRPr lang="en-US" dirty="0" smtClean="0"/>
          </a:p>
          <a:p>
            <a:pPr lvl="1"/>
            <a:r>
              <a:rPr lang="en-US" b="1" dirty="0" smtClean="0"/>
              <a:t>The aortic</a:t>
            </a:r>
            <a:endParaRPr lang="en-US" dirty="0" smtClean="0"/>
          </a:p>
        </p:txBody>
      </p:sp>
      <p:pic>
        <p:nvPicPr>
          <p:cNvPr id="27650" name="Picture 2" descr="https://idams.lww.com/assets/wk/previews/1/2/124/preview_11264.fig14.05.eps.jpg"/>
          <p:cNvPicPr>
            <a:picLocks noChangeAspect="1" noChangeArrowheads="1"/>
          </p:cNvPicPr>
          <p:nvPr/>
        </p:nvPicPr>
        <p:blipFill>
          <a:blip r:embed="rId4" cstate="print"/>
          <a:srcRect/>
          <a:stretch>
            <a:fillRect/>
          </a:stretch>
        </p:blipFill>
        <p:spPr bwMode="auto">
          <a:xfrm>
            <a:off x="4038600" y="1524000"/>
            <a:ext cx="4762500" cy="46577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flow in the Heart</a:t>
            </a:r>
            <a:endParaRPr lang="en-US" dirty="0"/>
          </a:p>
        </p:txBody>
      </p:sp>
      <p:pic>
        <p:nvPicPr>
          <p:cNvPr id="3" name="Picture 2" descr="C:\Users\ShimaKarthi\AppData\Local\Microsoft\Windows\INetCacheContent.Word\Screenshot (26).png"/>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4514850" cy="4367213"/>
          </a:xfrm>
          <a:prstGeom prst="rect">
            <a:avLst/>
          </a:prstGeom>
          <a:noFill/>
          <a:ln>
            <a:noFill/>
          </a:ln>
        </p:spPr>
      </p:pic>
    </p:spTree>
    <p:custDataLst>
      <p:tags r:id="rId1"/>
    </p:custDataLst>
    <p:extLst>
      <p:ext uri="{BB962C8B-B14F-4D97-AF65-F5344CB8AC3E}">
        <p14:creationId xmlns:p14="http://schemas.microsoft.com/office/powerpoint/2010/main" val="396137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4114800" cy="2062103"/>
          </a:xfrm>
          <a:prstGeom prst="rect">
            <a:avLst/>
          </a:prstGeom>
          <a:noFill/>
        </p:spPr>
        <p:txBody>
          <a:bodyPr wrap="square" rtlCol="0">
            <a:spAutoFit/>
          </a:bodyPr>
          <a:lstStyle/>
          <a:p>
            <a:r>
              <a:rPr lang="en-US" sz="3200" b="1" i="1" dirty="0"/>
              <a:t>Systemic circulation</a:t>
            </a:r>
            <a:r>
              <a:rPr lang="en-US" sz="3200" dirty="0"/>
              <a:t> </a:t>
            </a:r>
            <a:r>
              <a:rPr lang="en-US" sz="3200" dirty="0" smtClean="0"/>
              <a:t>is the blood flow </a:t>
            </a:r>
            <a:r>
              <a:rPr lang="en-US" sz="3200" dirty="0"/>
              <a:t> </a:t>
            </a:r>
            <a:r>
              <a:rPr lang="en-US" sz="3200" b="1" dirty="0"/>
              <a:t>between</a:t>
            </a:r>
            <a:r>
              <a:rPr lang="en-US" sz="3200" dirty="0"/>
              <a:t> the heart and the entire body</a:t>
            </a:r>
            <a:r>
              <a:rPr lang="en-US" dirty="0"/>
              <a: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600200"/>
            <a:ext cx="3260811" cy="4343400"/>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286000" y="4038600"/>
            <a:ext cx="4038600" cy="2564770"/>
          </a:xfrm>
          <a:prstGeom prst="rect">
            <a:avLst/>
          </a:prstGeom>
          <a:noFill/>
        </p:spPr>
      </p:pic>
      <p:sp>
        <p:nvSpPr>
          <p:cNvPr id="5" name="Title 5"/>
          <p:cNvSpPr>
            <a:spLocks noGrp="1"/>
          </p:cNvSpPr>
          <p:nvPr>
            <p:ph type="title"/>
          </p:nvPr>
        </p:nvSpPr>
        <p:spPr>
          <a:xfrm>
            <a:off x="723900" y="365631"/>
            <a:ext cx="8229600" cy="1143000"/>
          </a:xfrm>
        </p:spPr>
        <p:txBody>
          <a:bodyPr/>
          <a:lstStyle/>
          <a:p>
            <a:r>
              <a:rPr lang="en-US" dirty="0" smtClean="0"/>
              <a:t>Pulmonary Circulation</a:t>
            </a:r>
            <a:endParaRPr lang="en-US" dirty="0"/>
          </a:p>
        </p:txBody>
      </p:sp>
      <p:sp>
        <p:nvSpPr>
          <p:cNvPr id="2" name="TextBox 1"/>
          <p:cNvSpPr txBox="1"/>
          <p:nvPr/>
        </p:nvSpPr>
        <p:spPr>
          <a:xfrm>
            <a:off x="609600" y="1676400"/>
            <a:ext cx="6781800"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circulation</a:t>
            </a:r>
            <a:r>
              <a:rPr lang="en-US" sz="2400" dirty="0"/>
              <a:t> of blood </a:t>
            </a:r>
            <a:r>
              <a:rPr lang="en-US" sz="2400" dirty="0" smtClean="0"/>
              <a:t>between heart and lungs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deoxygenated </a:t>
            </a:r>
            <a:r>
              <a:rPr lang="en-US" sz="2400" dirty="0"/>
              <a:t>blood is pumped from the heart to the lungs </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oxygenated </a:t>
            </a:r>
            <a:r>
              <a:rPr lang="en-US" sz="2400" dirty="0"/>
              <a:t>blood is returned to back to the heart</a:t>
            </a:r>
            <a:r>
              <a:rPr lang="en-US" dirty="0"/>
              <a:t>. </a:t>
            </a:r>
            <a:r>
              <a:rPr lang="en-US" b="1" dirty="0"/>
              <a:t> </a:t>
            </a:r>
            <a:endParaRPr lang="en-US" dirty="0"/>
          </a:p>
          <a:p>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Arteries</a:t>
            </a:r>
            <a:endParaRPr lang="en-US" dirty="0"/>
          </a:p>
        </p:txBody>
      </p:sp>
      <p:sp>
        <p:nvSpPr>
          <p:cNvPr id="3" name="Content Placeholder 2"/>
          <p:cNvSpPr>
            <a:spLocks noGrp="1"/>
          </p:cNvSpPr>
          <p:nvPr>
            <p:ph idx="1"/>
          </p:nvPr>
        </p:nvSpPr>
        <p:spPr/>
        <p:txBody>
          <a:bodyPr/>
          <a:lstStyle/>
          <a:p>
            <a:r>
              <a:rPr lang="en-US" dirty="0" smtClean="0"/>
              <a:t>Heart has it’s own blood supply</a:t>
            </a:r>
            <a:endParaRPr lang="en-US" dirty="0"/>
          </a:p>
        </p:txBody>
      </p:sp>
      <p:pic>
        <p:nvPicPr>
          <p:cNvPr id="1026" name="Picture 2" descr="https://idams.lww.com/assets/wk/previews/1/1/197/preview_02-20.eps.jpg"/>
          <p:cNvPicPr>
            <a:picLocks noChangeAspect="1" noChangeArrowheads="1"/>
          </p:cNvPicPr>
          <p:nvPr/>
        </p:nvPicPr>
        <p:blipFill>
          <a:blip r:embed="rId3" cstate="print"/>
          <a:srcRect/>
          <a:stretch>
            <a:fillRect/>
          </a:stretch>
        </p:blipFill>
        <p:spPr bwMode="auto">
          <a:xfrm>
            <a:off x="3657600" y="2590800"/>
            <a:ext cx="3086176" cy="38481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6592479" cy="825572"/>
          </a:xfrm>
        </p:spPr>
        <p:txBody>
          <a:bodyPr/>
          <a:lstStyle/>
          <a:p>
            <a:r>
              <a:rPr lang="en-US" sz="4000" dirty="0" smtClean="0"/>
              <a:t>Blood Pressure</a:t>
            </a:r>
            <a:r>
              <a:rPr lang="en-US" dirty="0" smtClean="0"/>
              <a:t/>
            </a:r>
            <a:br>
              <a:rPr lang="en-US" dirty="0" smtClean="0"/>
            </a:br>
            <a:endParaRPr lang="en-US" dirty="0"/>
          </a:p>
        </p:txBody>
      </p:sp>
      <p:pic>
        <p:nvPicPr>
          <p:cNvPr id="2050" name="Picture 2" descr="https://idams.lww.com/assets/wk/previews/1/2/125/preview_11264.fig15.13.eps.jpg"/>
          <p:cNvPicPr>
            <a:picLocks noChangeAspect="1" noChangeArrowheads="1"/>
          </p:cNvPicPr>
          <p:nvPr/>
        </p:nvPicPr>
        <p:blipFill>
          <a:blip r:embed="rId3" cstate="print"/>
          <a:srcRect/>
          <a:stretch>
            <a:fillRect/>
          </a:stretch>
        </p:blipFill>
        <p:spPr bwMode="auto">
          <a:xfrm>
            <a:off x="838200" y="1981200"/>
            <a:ext cx="7549362" cy="4137050"/>
          </a:xfrm>
          <a:prstGeom prst="rect">
            <a:avLst/>
          </a:prstGeom>
          <a:noFill/>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1887</TotalTime>
  <Words>251</Words>
  <Application>Microsoft Office PowerPoint</Application>
  <PresentationFormat>On-screen Show (4:3)</PresentationFormat>
  <Paragraphs>71</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Times New Roman</vt:lpstr>
      <vt:lpstr>Wingdings 2</vt:lpstr>
      <vt:lpstr>Flow</vt:lpstr>
      <vt:lpstr>Circulatory System</vt:lpstr>
      <vt:lpstr>Cardiovascular System      Functions</vt:lpstr>
      <vt:lpstr>Functions </vt:lpstr>
      <vt:lpstr>Heart  Chambers &amp; Valves</vt:lpstr>
      <vt:lpstr>Blood flow in the Heart</vt:lpstr>
      <vt:lpstr>PowerPoint Presentation</vt:lpstr>
      <vt:lpstr>Pulmonary Circulation</vt:lpstr>
      <vt:lpstr>Coronary Arteries</vt:lpstr>
      <vt:lpstr>Blood Pressure </vt:lpstr>
    </vt:vector>
  </TitlesOfParts>
  <Company>RTC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Circulatory System</dc:title>
  <dc:creator>b102</dc:creator>
  <cp:lastModifiedBy>Skoczen, Zefire</cp:lastModifiedBy>
  <cp:revision>107</cp:revision>
  <cp:lastPrinted>2012-07-10T18:54:20Z</cp:lastPrinted>
  <dcterms:created xsi:type="dcterms:W3CDTF">2007-11-06T21:19:04Z</dcterms:created>
  <dcterms:modified xsi:type="dcterms:W3CDTF">2017-02-13T13:48:59Z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ies>
</file>