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299" r:id="rId2"/>
    <p:sldId id="307" r:id="rId3"/>
    <p:sldId id="308" r:id="rId4"/>
    <p:sldId id="302" r:id="rId5"/>
    <p:sldId id="309" r:id="rId6"/>
  </p:sldIdLst>
  <p:sldSz cx="9144000" cy="6858000" type="screen4x3"/>
  <p:notesSz cx="7077075" cy="9383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6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7171"/>
    <a:srgbClr val="A1A1A1"/>
    <a:srgbClr val="AEAEAE"/>
    <a:srgbClr val="757575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0951" autoAdjust="0"/>
  </p:normalViewPr>
  <p:slideViewPr>
    <p:cSldViewPr>
      <p:cViewPr varScale="1">
        <p:scale>
          <a:sx n="53" d="100"/>
          <a:sy n="53" d="100"/>
        </p:scale>
        <p:origin x="18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98" y="216"/>
      </p:cViewPr>
      <p:guideLst>
        <p:guide orient="horz" pos="2956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F9BD434-696E-47AE-ACFC-CD3E7EF80D38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FC9D2A3-9DCA-4250-A15B-0AACA99FA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12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57700"/>
            <a:ext cx="566102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25B1F82-592E-4E96-A808-30B3B3303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20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elastic</a:t>
            </a:r>
            <a:r>
              <a:rPr lang="en-US" baseline="0" dirty="0" smtClean="0"/>
              <a:t> walls to ‘store’ energy from the ventricular contraction – to keep blood moving more smoothly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Highly branched like roots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5B1F82-592E-4E96-A808-30B3B330390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17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Highly</a:t>
            </a:r>
            <a:r>
              <a:rPr lang="en-US" baseline="0" dirty="0" smtClean="0"/>
              <a:t> permeable to O2, CO2, ions, water (all molecules other than proteins – proteins are very large molecules)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5B1F82-592E-4E96-A808-30B3B330390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9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BFB65-D8D7-40E3-BBEE-7E164917E4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741FB-ED93-4F29-AF76-F4197731C9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EF3847-C328-4E6A-9FD2-9A7B6A93F0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367" y="200306"/>
            <a:ext cx="6592479" cy="210019"/>
          </a:xfrm>
        </p:spPr>
        <p:txBody>
          <a:bodyPr tIns="40348">
            <a:spAutoFit/>
          </a:bodyPr>
          <a:lstStyle>
            <a:lvl1pPr algn="l">
              <a:defRPr sz="1100" b="1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461593"/>
            <a:ext cx="2064975" cy="4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3" tIns="45716" rIns="91433" bIns="45716">
            <a:spAutoFit/>
          </a:bodyPr>
          <a:lstStyle/>
          <a:p>
            <a:pPr defTabSz="914833" eaLnBrk="0" hangingPunct="0"/>
            <a:r>
              <a:rPr lang="en-US" sz="1000" i="1" dirty="0"/>
              <a:t>Human Anatomy and Physiology,</a:t>
            </a:r>
            <a:r>
              <a:rPr lang="en-US" sz="1000" dirty="0"/>
              <a:t> 7e</a:t>
            </a:r>
          </a:p>
          <a:p>
            <a:pPr defTabSz="914833" eaLnBrk="0" hangingPunct="0"/>
            <a:r>
              <a:rPr lang="en-US" sz="1000" dirty="0"/>
              <a:t>by Elaine </a:t>
            </a:r>
            <a:r>
              <a:rPr lang="en-US" sz="1000" dirty="0" err="1"/>
              <a:t>Marieb</a:t>
            </a:r>
            <a:r>
              <a:rPr lang="en-US" sz="1000" dirty="0"/>
              <a:t> &amp; </a:t>
            </a:r>
            <a:r>
              <a:rPr lang="en-US" sz="1000" dirty="0" err="1"/>
              <a:t>Katja</a:t>
            </a:r>
            <a:r>
              <a:rPr lang="en-US" sz="1000" dirty="0"/>
              <a:t> </a:t>
            </a:r>
            <a:r>
              <a:rPr lang="en-US" sz="1000" dirty="0" err="1"/>
              <a:t>Hoehn</a:t>
            </a:r>
            <a:endParaRPr lang="en-US" sz="1000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67259" y="6461593"/>
            <a:ext cx="2408017" cy="41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3" tIns="45716" rIns="91433" bIns="45716">
            <a:spAutoFit/>
          </a:bodyPr>
          <a:lstStyle/>
          <a:p>
            <a:pPr defTabSz="914833" eaLnBrk="0" hangingPunct="0"/>
            <a:r>
              <a:rPr lang="en-US" sz="1000" dirty="0"/>
              <a:t>Copyright © 2007 Pearson Education, Inc.,</a:t>
            </a:r>
          </a:p>
          <a:p>
            <a:pPr defTabSz="914833" eaLnBrk="0" hangingPunct="0"/>
            <a:r>
              <a:rPr lang="en-US" sz="1000" dirty="0"/>
              <a:t>publishing as Benjamin Cummings.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EE26B-06CD-44CF-AF9F-B21E68660F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AAC416-6A13-4CC0-8BBD-778879255B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466BE-A1C6-482A-ACC6-1BEDD1946A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3ADFB-4226-4D09-9381-790A6F58C0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14AB3-6B8E-4FC7-92CF-EC87819322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4A023-3B2A-4EA4-9CF2-B695990852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9112D-0622-40C2-B8B6-90EC5FD0D5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BEF5629-895A-4A4D-A759-F8EDD0548A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9050" y="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rgbClr val="CC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C840147-64C6-4075-A88B-99FA235C94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Vessels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Arteries</a:t>
            </a:r>
          </a:p>
          <a:p>
            <a:pPr lvl="1"/>
            <a:r>
              <a:rPr lang="en-US" dirty="0" smtClean="0"/>
              <a:t>Move blood away from heart</a:t>
            </a:r>
          </a:p>
          <a:p>
            <a:r>
              <a:rPr lang="en-US" dirty="0" smtClean="0"/>
              <a:t>Arterioles</a:t>
            </a:r>
          </a:p>
          <a:p>
            <a:r>
              <a:rPr lang="en-US" dirty="0" smtClean="0"/>
              <a:t>Capillaries</a:t>
            </a:r>
          </a:p>
          <a:p>
            <a:r>
              <a:rPr lang="en-US" dirty="0" smtClean="0"/>
              <a:t>Veins</a:t>
            </a:r>
          </a:p>
          <a:p>
            <a:pPr lvl="1"/>
            <a:r>
              <a:rPr lang="en-US" dirty="0" smtClean="0"/>
              <a:t>Move blood toward heart</a:t>
            </a:r>
          </a:p>
          <a:p>
            <a:pPr lvl="1"/>
            <a:r>
              <a:rPr lang="en-US" dirty="0" err="1" smtClean="0"/>
              <a:t>Venules</a:t>
            </a:r>
            <a:r>
              <a:rPr lang="en-US" dirty="0" smtClean="0"/>
              <a:t>, veins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https://idams.lww.com/assets/wk/previews/1/2/125/preview_11264.fig15.02.ep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133600"/>
            <a:ext cx="3742821" cy="2971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Arteries &amp; Arterioles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6705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Move blood away from heart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Oxygen rich (except pulmonary artery)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dirty="0" smtClean="0"/>
              <a:t>Very elastic walls</a:t>
            </a:r>
          </a:p>
          <a:p>
            <a:r>
              <a:rPr lang="en-US" dirty="0" smtClean="0"/>
              <a:t>Three layers (tunics)  </a:t>
            </a:r>
          </a:p>
          <a:p>
            <a:pPr lvl="1"/>
            <a:r>
              <a:rPr lang="en-US" dirty="0" smtClean="0"/>
              <a:t>Tunica </a:t>
            </a:r>
            <a:r>
              <a:rPr lang="en-US" dirty="0" err="1" smtClean="0"/>
              <a:t>interna</a:t>
            </a:r>
            <a:endParaRPr lang="en-US" dirty="0" smtClean="0"/>
          </a:p>
          <a:p>
            <a:pPr lvl="1"/>
            <a:r>
              <a:rPr lang="en-US" dirty="0" smtClean="0"/>
              <a:t>Tunica media</a:t>
            </a:r>
          </a:p>
          <a:p>
            <a:pPr lvl="1"/>
            <a:r>
              <a:rPr lang="en-US" dirty="0" smtClean="0"/>
              <a:t>Tunica </a:t>
            </a:r>
            <a:r>
              <a:rPr lang="en-US" dirty="0" err="1" smtClean="0"/>
              <a:t>externa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Capillaries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68580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Where exchange of O2 and CO2 takes place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Single endothelial layer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Thin, permeable membrane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Pre-capillary sphincter</a:t>
            </a:r>
            <a:endParaRPr lang="en-US" dirty="0"/>
          </a:p>
        </p:txBody>
      </p:sp>
      <p:pic>
        <p:nvPicPr>
          <p:cNvPr id="9217" name="Picture 1" descr="preview_3746-08-18_6e4d24c9b6abaf3704e068690af2a1d912d3d0e8"/>
          <p:cNvPicPr>
            <a:picLocks noChangeAspect="1" noChangeArrowheads="1"/>
          </p:cNvPicPr>
          <p:nvPr/>
        </p:nvPicPr>
        <p:blipFill>
          <a:blip r:embed="rId4" cstate="print"/>
          <a:srcRect b="33228"/>
          <a:stretch>
            <a:fillRect/>
          </a:stretch>
        </p:blipFill>
        <p:spPr bwMode="auto">
          <a:xfrm>
            <a:off x="5410200" y="2895600"/>
            <a:ext cx="3374644" cy="3200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8320115" cy="3147453"/>
          </a:xfrm>
          <a:prstGeom prst="rect">
            <a:avLst/>
          </a:prstGeom>
          <a:noFill/>
        </p:spPr>
      </p:pic>
      <p:sp>
        <p:nvSpPr>
          <p:cNvPr id="83972" name="Freeform 4"/>
          <p:cNvSpPr>
            <a:spLocks/>
          </p:cNvSpPr>
          <p:nvPr/>
        </p:nvSpPr>
        <p:spPr bwMode="auto">
          <a:xfrm>
            <a:off x="2884999" y="3648916"/>
            <a:ext cx="126105" cy="333375"/>
          </a:xfrm>
          <a:custGeom>
            <a:avLst/>
            <a:gdLst/>
            <a:ahLst/>
            <a:cxnLst>
              <a:cxn ang="0">
                <a:pos x="90" y="238"/>
              </a:cxn>
              <a:cxn ang="0">
                <a:pos x="50" y="238"/>
              </a:cxn>
              <a:cxn ang="0">
                <a:pos x="0" y="0"/>
              </a:cxn>
            </a:cxnLst>
            <a:rect l="0" t="0" r="r" b="b"/>
            <a:pathLst>
              <a:path w="90" h="238">
                <a:moveTo>
                  <a:pt x="90" y="238"/>
                </a:moveTo>
                <a:lnTo>
                  <a:pt x="50" y="238"/>
                </a:lnTo>
                <a:lnTo>
                  <a:pt x="0" y="0"/>
                </a:lnTo>
              </a:path>
            </a:pathLst>
          </a:custGeom>
          <a:noFill/>
          <a:ln w="3492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80696" tIns="40348" rIns="80696" bIns="40348"/>
          <a:lstStyle/>
          <a:p>
            <a:endParaRPr lang="en-US"/>
          </a:p>
        </p:txBody>
      </p:sp>
      <p:sp>
        <p:nvSpPr>
          <p:cNvPr id="83973" name="Freeform 5"/>
          <p:cNvSpPr>
            <a:spLocks/>
          </p:cNvSpPr>
          <p:nvPr/>
        </p:nvSpPr>
        <p:spPr bwMode="auto">
          <a:xfrm>
            <a:off x="1182583" y="1871382"/>
            <a:ext cx="95279" cy="1355912"/>
          </a:xfrm>
          <a:custGeom>
            <a:avLst/>
            <a:gdLst/>
            <a:ahLst/>
            <a:cxnLst>
              <a:cxn ang="0">
                <a:pos x="0" y="812"/>
              </a:cxn>
              <a:cxn ang="0">
                <a:pos x="0" y="0"/>
              </a:cxn>
              <a:cxn ang="0">
                <a:pos x="68" y="968"/>
              </a:cxn>
            </a:cxnLst>
            <a:rect l="0" t="0" r="r" b="b"/>
            <a:pathLst>
              <a:path w="68" h="968">
                <a:moveTo>
                  <a:pt x="0" y="812"/>
                </a:moveTo>
                <a:lnTo>
                  <a:pt x="0" y="0"/>
                </a:lnTo>
                <a:lnTo>
                  <a:pt x="68" y="968"/>
                </a:lnTo>
              </a:path>
            </a:pathLst>
          </a:custGeom>
          <a:noFill/>
          <a:ln w="3492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80696" tIns="40348" rIns="80696" bIns="40348"/>
          <a:lstStyle/>
          <a:p>
            <a:endParaRPr lang="en-US"/>
          </a:p>
        </p:txBody>
      </p:sp>
      <p:sp>
        <p:nvSpPr>
          <p:cNvPr id="83974" name="Freeform 6"/>
          <p:cNvSpPr>
            <a:spLocks/>
          </p:cNvSpPr>
          <p:nvPr/>
        </p:nvSpPr>
        <p:spPr bwMode="auto">
          <a:xfrm>
            <a:off x="1479630" y="1921809"/>
            <a:ext cx="762234" cy="1154206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472" y="0"/>
              </a:cxn>
              <a:cxn ang="0">
                <a:pos x="0" y="824"/>
              </a:cxn>
            </a:cxnLst>
            <a:rect l="0" t="0" r="r" b="b"/>
            <a:pathLst>
              <a:path w="544" h="824">
                <a:moveTo>
                  <a:pt x="544" y="0"/>
                </a:moveTo>
                <a:lnTo>
                  <a:pt x="472" y="0"/>
                </a:lnTo>
                <a:lnTo>
                  <a:pt x="0" y="824"/>
                </a:lnTo>
              </a:path>
            </a:pathLst>
          </a:custGeom>
          <a:noFill/>
          <a:ln w="3492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80696" tIns="40348" rIns="80696" bIns="40348"/>
          <a:lstStyle/>
          <a:p>
            <a:endParaRPr lang="en-US"/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 flipV="1">
            <a:off x="3201662" y="2515721"/>
            <a:ext cx="1401" cy="669551"/>
          </a:xfrm>
          <a:prstGeom prst="line">
            <a:avLst/>
          </a:prstGeom>
          <a:noFill/>
          <a:ln w="34925">
            <a:solidFill>
              <a:srgbClr val="FFFFFF"/>
            </a:solidFill>
            <a:round/>
            <a:headEnd/>
            <a:tailEnd/>
          </a:ln>
        </p:spPr>
        <p:txBody>
          <a:bodyPr lIns="80696" tIns="40348" rIns="80696" bIns="40348"/>
          <a:lstStyle/>
          <a:p>
            <a:endParaRPr lang="en-US"/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 flipH="1" flipV="1">
            <a:off x="2388986" y="3506041"/>
            <a:ext cx="566070" cy="476250"/>
          </a:xfrm>
          <a:prstGeom prst="line">
            <a:avLst/>
          </a:prstGeom>
          <a:noFill/>
          <a:ln w="34925">
            <a:solidFill>
              <a:srgbClr val="FFFFFF"/>
            </a:solidFill>
            <a:round/>
            <a:headEnd/>
            <a:tailEnd/>
          </a:ln>
        </p:spPr>
        <p:txBody>
          <a:bodyPr lIns="80696" tIns="40348" rIns="80696" bIns="40348"/>
          <a:lstStyle/>
          <a:p>
            <a:endParaRPr lang="en-US"/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 flipH="1">
            <a:off x="2051305" y="3982291"/>
            <a:ext cx="903752" cy="1400"/>
          </a:xfrm>
          <a:prstGeom prst="line">
            <a:avLst/>
          </a:prstGeom>
          <a:noFill/>
          <a:ln w="34925">
            <a:solidFill>
              <a:srgbClr val="FFFFFF"/>
            </a:solidFill>
            <a:round/>
            <a:headEnd/>
            <a:tailEnd/>
          </a:ln>
        </p:spPr>
        <p:txBody>
          <a:bodyPr lIns="80696" tIns="40348" rIns="80696" bIns="40348"/>
          <a:lstStyle/>
          <a:p>
            <a:endParaRPr lang="en-US"/>
          </a:p>
        </p:txBody>
      </p:sp>
      <p:sp>
        <p:nvSpPr>
          <p:cNvPr id="83978" name="Freeform 10"/>
          <p:cNvSpPr>
            <a:spLocks/>
          </p:cNvSpPr>
          <p:nvPr/>
        </p:nvSpPr>
        <p:spPr bwMode="auto">
          <a:xfrm>
            <a:off x="2884999" y="3648916"/>
            <a:ext cx="126105" cy="330574"/>
          </a:xfrm>
          <a:custGeom>
            <a:avLst/>
            <a:gdLst/>
            <a:ahLst/>
            <a:cxnLst>
              <a:cxn ang="0">
                <a:pos x="90" y="236"/>
              </a:cxn>
              <a:cxn ang="0">
                <a:pos x="50" y="236"/>
              </a:cxn>
              <a:cxn ang="0">
                <a:pos x="0" y="0"/>
              </a:cxn>
            </a:cxnLst>
            <a:rect l="0" t="0" r="r" b="b"/>
            <a:pathLst>
              <a:path w="90" h="236">
                <a:moveTo>
                  <a:pt x="90" y="236"/>
                </a:moveTo>
                <a:lnTo>
                  <a:pt x="50" y="236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80696" tIns="40348" rIns="80696" bIns="40348"/>
          <a:lstStyle/>
          <a:p>
            <a:endParaRPr lang="en-US"/>
          </a:p>
        </p:txBody>
      </p:sp>
      <p:sp>
        <p:nvSpPr>
          <p:cNvPr id="83979" name="Freeform 11"/>
          <p:cNvSpPr>
            <a:spLocks/>
          </p:cNvSpPr>
          <p:nvPr/>
        </p:nvSpPr>
        <p:spPr bwMode="auto">
          <a:xfrm>
            <a:off x="1182583" y="1871382"/>
            <a:ext cx="95279" cy="1355912"/>
          </a:xfrm>
          <a:custGeom>
            <a:avLst/>
            <a:gdLst/>
            <a:ahLst/>
            <a:cxnLst>
              <a:cxn ang="0">
                <a:pos x="0" y="812"/>
              </a:cxn>
              <a:cxn ang="0">
                <a:pos x="0" y="0"/>
              </a:cxn>
              <a:cxn ang="0">
                <a:pos x="68" y="968"/>
              </a:cxn>
            </a:cxnLst>
            <a:rect l="0" t="0" r="r" b="b"/>
            <a:pathLst>
              <a:path w="68" h="968">
                <a:moveTo>
                  <a:pt x="0" y="812"/>
                </a:moveTo>
                <a:lnTo>
                  <a:pt x="0" y="0"/>
                </a:lnTo>
                <a:lnTo>
                  <a:pt x="68" y="968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80696" tIns="40348" rIns="80696" bIns="40348"/>
          <a:lstStyle/>
          <a:p>
            <a:endParaRPr lang="en-US"/>
          </a:p>
        </p:txBody>
      </p:sp>
      <p:sp>
        <p:nvSpPr>
          <p:cNvPr id="83980" name="Freeform 12"/>
          <p:cNvSpPr>
            <a:spLocks/>
          </p:cNvSpPr>
          <p:nvPr/>
        </p:nvSpPr>
        <p:spPr bwMode="auto">
          <a:xfrm>
            <a:off x="1479630" y="1921809"/>
            <a:ext cx="762234" cy="1154206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472" y="0"/>
              </a:cxn>
              <a:cxn ang="0">
                <a:pos x="0" y="824"/>
              </a:cxn>
            </a:cxnLst>
            <a:rect l="0" t="0" r="r" b="b"/>
            <a:pathLst>
              <a:path w="544" h="824">
                <a:moveTo>
                  <a:pt x="544" y="0"/>
                </a:moveTo>
                <a:lnTo>
                  <a:pt x="472" y="0"/>
                </a:lnTo>
                <a:lnTo>
                  <a:pt x="0" y="824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80696" tIns="40348" rIns="80696" bIns="40348"/>
          <a:lstStyle/>
          <a:p>
            <a:endParaRPr lang="en-US"/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 flipV="1">
            <a:off x="3201662" y="2515721"/>
            <a:ext cx="1401" cy="669551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0696" tIns="40348" rIns="80696" bIns="40348"/>
          <a:lstStyle/>
          <a:p>
            <a:endParaRPr lang="en-US"/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 flipH="1" flipV="1">
            <a:off x="2388986" y="3506041"/>
            <a:ext cx="566070" cy="47344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0696" tIns="40348" rIns="80696" bIns="40348"/>
          <a:lstStyle/>
          <a:p>
            <a:endParaRPr lang="en-US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 flipH="1">
            <a:off x="1981200" y="4495800"/>
            <a:ext cx="903752" cy="14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0696" tIns="40348" rIns="80696" bIns="40348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rot="2700000">
            <a:off x="2447991" y="1013976"/>
            <a:ext cx="1019735" cy="1022850"/>
            <a:chOff x="1747" y="724"/>
            <a:chExt cx="728" cy="730"/>
          </a:xfrm>
        </p:grpSpPr>
        <p:sp>
          <p:nvSpPr>
            <p:cNvPr id="83985" name="Freeform 17"/>
            <p:cNvSpPr>
              <a:spLocks/>
            </p:cNvSpPr>
            <p:nvPr/>
          </p:nvSpPr>
          <p:spPr bwMode="auto">
            <a:xfrm>
              <a:off x="1747" y="724"/>
              <a:ext cx="728" cy="730"/>
            </a:xfrm>
            <a:custGeom>
              <a:avLst/>
              <a:gdLst/>
              <a:ahLst/>
              <a:cxnLst>
                <a:cxn ang="0">
                  <a:pos x="728" y="50"/>
                </a:cxn>
                <a:cxn ang="0">
                  <a:pos x="680" y="0"/>
                </a:cxn>
                <a:cxn ang="0">
                  <a:pos x="0" y="680"/>
                </a:cxn>
                <a:cxn ang="0">
                  <a:pos x="52" y="730"/>
                </a:cxn>
              </a:cxnLst>
              <a:rect l="0" t="0" r="r" b="b"/>
              <a:pathLst>
                <a:path w="728" h="730">
                  <a:moveTo>
                    <a:pt x="728" y="50"/>
                  </a:moveTo>
                  <a:lnTo>
                    <a:pt x="680" y="0"/>
                  </a:lnTo>
                  <a:lnTo>
                    <a:pt x="0" y="680"/>
                  </a:lnTo>
                  <a:lnTo>
                    <a:pt x="52" y="73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6" name="Line 18"/>
            <p:cNvSpPr>
              <a:spLocks noChangeShapeType="1"/>
            </p:cNvSpPr>
            <p:nvPr/>
          </p:nvSpPr>
          <p:spPr bwMode="auto">
            <a:xfrm flipH="1" flipV="1">
              <a:off x="2053" y="994"/>
              <a:ext cx="50" cy="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87" name="Rectangle 19"/>
          <p:cNvSpPr>
            <a:spLocks noChangeArrowheads="1"/>
          </p:cNvSpPr>
          <p:nvPr/>
        </p:nvSpPr>
        <p:spPr bwMode="auto">
          <a:xfrm>
            <a:off x="298448" y="1612247"/>
            <a:ext cx="203530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err="1">
                <a:solidFill>
                  <a:srgbClr val="000000"/>
                </a:solidFill>
              </a:rPr>
              <a:t>Precapillary</a:t>
            </a:r>
            <a:r>
              <a:rPr lang="en-US" sz="1600" b="1" dirty="0">
                <a:solidFill>
                  <a:srgbClr val="000000"/>
                </a:solidFill>
              </a:rPr>
              <a:t> sphincters</a:t>
            </a:r>
            <a:endParaRPr lang="en-US" dirty="0"/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auto">
          <a:xfrm>
            <a:off x="357297" y="4172792"/>
            <a:ext cx="76982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i="1" dirty="0">
                <a:solidFill>
                  <a:srgbClr val="000000"/>
                </a:solidFill>
              </a:rPr>
              <a:t>Terminal</a:t>
            </a:r>
          </a:p>
          <a:p>
            <a:r>
              <a:rPr lang="en-US" sz="1600" b="1" i="1" dirty="0">
                <a:solidFill>
                  <a:srgbClr val="000000"/>
                </a:solidFill>
              </a:rPr>
              <a:t>arteriole</a:t>
            </a:r>
            <a:endParaRPr lang="en-US" dirty="0"/>
          </a:p>
        </p:txBody>
      </p:sp>
      <p:sp>
        <p:nvSpPr>
          <p:cNvPr id="83989" name="Rectangle 21"/>
          <p:cNvSpPr>
            <a:spLocks noChangeArrowheads="1"/>
          </p:cNvSpPr>
          <p:nvPr/>
        </p:nvSpPr>
        <p:spPr bwMode="auto">
          <a:xfrm>
            <a:off x="735612" y="4710674"/>
            <a:ext cx="14090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Sphincters open</a:t>
            </a:r>
            <a:endParaRPr lang="en-US" dirty="0"/>
          </a:p>
        </p:txBody>
      </p:sp>
      <p:sp>
        <p:nvSpPr>
          <p:cNvPr id="83990" name="Rectangle 22"/>
          <p:cNvSpPr>
            <a:spLocks noChangeArrowheads="1"/>
          </p:cNvSpPr>
          <p:nvPr/>
        </p:nvSpPr>
        <p:spPr bwMode="auto">
          <a:xfrm>
            <a:off x="3378208" y="4360490"/>
            <a:ext cx="110927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i="1" dirty="0" err="1">
                <a:solidFill>
                  <a:srgbClr val="000000"/>
                </a:solidFill>
              </a:rPr>
              <a:t>Postcapillary</a:t>
            </a:r>
            <a:endParaRPr lang="en-US" sz="1600" b="1" i="1" dirty="0">
              <a:solidFill>
                <a:srgbClr val="000000"/>
              </a:solidFill>
            </a:endParaRPr>
          </a:p>
          <a:p>
            <a:r>
              <a:rPr lang="en-US" sz="1600" b="1" i="1" dirty="0" err="1">
                <a:solidFill>
                  <a:srgbClr val="000000"/>
                </a:solidFill>
              </a:rPr>
              <a:t>venule</a:t>
            </a:r>
            <a:endParaRPr lang="en-US" dirty="0"/>
          </a:p>
        </p:txBody>
      </p:sp>
      <p:sp>
        <p:nvSpPr>
          <p:cNvPr id="83991" name="Rectangle 23"/>
          <p:cNvSpPr>
            <a:spLocks noChangeArrowheads="1"/>
          </p:cNvSpPr>
          <p:nvPr/>
        </p:nvSpPr>
        <p:spPr bwMode="auto">
          <a:xfrm>
            <a:off x="2293707" y="1819556"/>
            <a:ext cx="110927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err="1">
                <a:solidFill>
                  <a:srgbClr val="000000"/>
                </a:solidFill>
              </a:rPr>
              <a:t>Metarteriole</a:t>
            </a:r>
            <a:endParaRPr lang="en-US" dirty="0"/>
          </a:p>
        </p:txBody>
      </p:sp>
      <p:sp>
        <p:nvSpPr>
          <p:cNvPr id="83992" name="Rectangle 24"/>
          <p:cNvSpPr>
            <a:spLocks noChangeArrowheads="1"/>
          </p:cNvSpPr>
          <p:nvPr/>
        </p:nvSpPr>
        <p:spPr bwMode="auto">
          <a:xfrm>
            <a:off x="2232056" y="1117787"/>
            <a:ext cx="13063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Vascular shunt</a:t>
            </a:r>
            <a:endParaRPr lang="en-US" dirty="0"/>
          </a:p>
        </p:txBody>
      </p:sp>
      <p:sp>
        <p:nvSpPr>
          <p:cNvPr id="83993" name="Rectangle 25"/>
          <p:cNvSpPr>
            <a:spLocks noChangeArrowheads="1"/>
          </p:cNvSpPr>
          <p:nvPr/>
        </p:nvSpPr>
        <p:spPr bwMode="auto">
          <a:xfrm>
            <a:off x="3016708" y="3898247"/>
            <a:ext cx="9040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True</a:t>
            </a:r>
          </a:p>
          <a:p>
            <a:r>
              <a:rPr lang="en-US" sz="1600" b="1" dirty="0">
                <a:solidFill>
                  <a:srgbClr val="000000"/>
                </a:solidFill>
              </a:rPr>
              <a:t>capillaries</a:t>
            </a:r>
            <a:endParaRPr lang="en-US" dirty="0"/>
          </a:p>
        </p:txBody>
      </p:sp>
      <p:sp>
        <p:nvSpPr>
          <p:cNvPr id="83994" name="Rectangle 26"/>
          <p:cNvSpPr>
            <a:spLocks noChangeArrowheads="1"/>
          </p:cNvSpPr>
          <p:nvPr/>
        </p:nvSpPr>
        <p:spPr bwMode="auto">
          <a:xfrm>
            <a:off x="4730331" y="4999225"/>
            <a:ext cx="76982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i="1" dirty="0">
                <a:solidFill>
                  <a:srgbClr val="000000"/>
                </a:solidFill>
              </a:rPr>
              <a:t>Terminal</a:t>
            </a:r>
          </a:p>
          <a:p>
            <a:r>
              <a:rPr lang="en-US" sz="1600" b="1" i="1" dirty="0">
                <a:solidFill>
                  <a:srgbClr val="000000"/>
                </a:solidFill>
              </a:rPr>
              <a:t>arteriole</a:t>
            </a:r>
            <a:endParaRPr lang="en-US" dirty="0"/>
          </a:p>
        </p:txBody>
      </p:sp>
      <p:sp>
        <p:nvSpPr>
          <p:cNvPr id="83995" name="Rectangle 27"/>
          <p:cNvSpPr>
            <a:spLocks noChangeArrowheads="1"/>
          </p:cNvSpPr>
          <p:nvPr/>
        </p:nvSpPr>
        <p:spPr bwMode="auto">
          <a:xfrm>
            <a:off x="5075018" y="5503490"/>
            <a:ext cx="152445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Sphincters closed</a:t>
            </a:r>
            <a:endParaRPr lang="en-US" dirty="0"/>
          </a:p>
        </p:txBody>
      </p:sp>
      <p:sp>
        <p:nvSpPr>
          <p:cNvPr id="83996" name="Rectangle 28"/>
          <p:cNvSpPr>
            <a:spLocks noChangeArrowheads="1"/>
          </p:cNvSpPr>
          <p:nvPr/>
        </p:nvSpPr>
        <p:spPr bwMode="auto">
          <a:xfrm>
            <a:off x="7605522" y="4999225"/>
            <a:ext cx="110927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i="1" dirty="0" err="1">
                <a:solidFill>
                  <a:srgbClr val="000000"/>
                </a:solidFill>
              </a:rPr>
              <a:t>Postcapillary</a:t>
            </a:r>
            <a:endParaRPr lang="en-US" sz="1600" b="1" i="1" dirty="0">
              <a:solidFill>
                <a:srgbClr val="000000"/>
              </a:solidFill>
            </a:endParaRPr>
          </a:p>
          <a:p>
            <a:r>
              <a:rPr lang="en-US" sz="1600" b="1" i="1" dirty="0" err="1">
                <a:solidFill>
                  <a:srgbClr val="000000"/>
                </a:solidFill>
              </a:rPr>
              <a:t>venule</a:t>
            </a:r>
            <a:endParaRPr lang="en-US" dirty="0"/>
          </a:p>
        </p:txBody>
      </p:sp>
      <p:sp>
        <p:nvSpPr>
          <p:cNvPr id="83997" name="Rectangle 29"/>
          <p:cNvSpPr>
            <a:spLocks noChangeArrowheads="1"/>
          </p:cNvSpPr>
          <p:nvPr/>
        </p:nvSpPr>
        <p:spPr bwMode="auto">
          <a:xfrm>
            <a:off x="2985882" y="2049277"/>
            <a:ext cx="122366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Thoroughfare</a:t>
            </a:r>
          </a:p>
          <a:p>
            <a:r>
              <a:rPr lang="en-US" sz="1600" b="1" dirty="0">
                <a:solidFill>
                  <a:srgbClr val="000000"/>
                </a:solidFill>
              </a:rPr>
              <a:t>channel</a:t>
            </a:r>
            <a:endParaRPr lang="en-US" dirty="0"/>
          </a:p>
        </p:txBody>
      </p:sp>
      <p:sp>
        <p:nvSpPr>
          <p:cNvPr id="83998" name="Rectangle 30"/>
          <p:cNvSpPr>
            <a:spLocks noChangeArrowheads="1"/>
          </p:cNvSpPr>
          <p:nvPr/>
        </p:nvSpPr>
        <p:spPr bwMode="auto">
          <a:xfrm>
            <a:off x="413344" y="4710674"/>
            <a:ext cx="2404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(a)</a:t>
            </a:r>
            <a:endParaRPr lang="en-US" dirty="0"/>
          </a:p>
        </p:txBody>
      </p:sp>
      <p:sp>
        <p:nvSpPr>
          <p:cNvPr id="83999" name="Rectangle 31"/>
          <p:cNvSpPr>
            <a:spLocks noChangeArrowheads="1"/>
          </p:cNvSpPr>
          <p:nvPr/>
        </p:nvSpPr>
        <p:spPr bwMode="auto">
          <a:xfrm>
            <a:off x="4752750" y="5503490"/>
            <a:ext cx="25167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(b)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Veins &amp; </a:t>
            </a:r>
            <a:r>
              <a:rPr lang="en-US" dirty="0" err="1" smtClean="0"/>
              <a:t>Venules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74720"/>
          </a:xfrm>
        </p:spPr>
        <p:txBody>
          <a:bodyPr/>
          <a:lstStyle/>
          <a:p>
            <a:r>
              <a:rPr lang="en-US" dirty="0" smtClean="0"/>
              <a:t>Take blood back to the heart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Oxygen poor blood (except pulmonary vein)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Three lumen (like arteries), but thinner walls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Wide lumen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Blood reservoir (low pressure – high volume)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66800"/>
            <a:ext cx="1441798" cy="540683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f:\fap7_unit_01\chapter_01\pict_files-pict\0102_1orgsysintegumentsk.pic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1874</TotalTime>
  <Words>177</Words>
  <Application>Microsoft Office PowerPoint</Application>
  <PresentationFormat>On-screen Show (4:3)</PresentationFormat>
  <Paragraphs>61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Constantia</vt:lpstr>
      <vt:lpstr>Times New Roman</vt:lpstr>
      <vt:lpstr>Wingdings 2</vt:lpstr>
      <vt:lpstr>Flow</vt:lpstr>
      <vt:lpstr>Blood Vessels</vt:lpstr>
      <vt:lpstr>Arteries &amp; Arterioles </vt:lpstr>
      <vt:lpstr>Capillaries</vt:lpstr>
      <vt:lpstr>PowerPoint Presentation</vt:lpstr>
      <vt:lpstr>Veins &amp; Venules</vt:lpstr>
    </vt:vector>
  </TitlesOfParts>
  <Company>RTC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Circulatory System</dc:title>
  <dc:creator>b102</dc:creator>
  <cp:lastModifiedBy>Skoczen, Zefire</cp:lastModifiedBy>
  <cp:revision>105</cp:revision>
  <cp:lastPrinted>2012-07-10T18:54:20Z</cp:lastPrinted>
  <dcterms:created xsi:type="dcterms:W3CDTF">2007-11-06T21:19:04Z</dcterms:created>
  <dcterms:modified xsi:type="dcterms:W3CDTF">2017-02-13T13:30:17Z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TC010690321033</vt:lpwstr>
  </property>
</Properties>
</file>